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9" r:id="rId1"/>
  </p:sldMasterIdLst>
  <p:notesMasterIdLst>
    <p:notesMasterId r:id="rId19"/>
  </p:notesMasterIdLst>
  <p:handoutMasterIdLst>
    <p:handoutMasterId r:id="rId20"/>
  </p:handoutMasterIdLst>
  <p:sldIdLst>
    <p:sldId id="2094" r:id="rId2"/>
    <p:sldId id="2095" r:id="rId3"/>
    <p:sldId id="439" r:id="rId4"/>
    <p:sldId id="2690" r:id="rId5"/>
    <p:sldId id="2691" r:id="rId6"/>
    <p:sldId id="2692" r:id="rId7"/>
    <p:sldId id="965" r:id="rId8"/>
    <p:sldId id="972" r:id="rId9"/>
    <p:sldId id="2553" r:id="rId10"/>
    <p:sldId id="2186" r:id="rId11"/>
    <p:sldId id="450" r:id="rId12"/>
    <p:sldId id="451" r:id="rId13"/>
    <p:sldId id="2130" r:id="rId14"/>
    <p:sldId id="507" r:id="rId15"/>
    <p:sldId id="508" r:id="rId16"/>
    <p:sldId id="414" r:id="rId17"/>
    <p:sldId id="2126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9900"/>
    <a:srgbClr val="353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60" d="100"/>
          <a:sy n="60" d="100"/>
        </p:scale>
        <p:origin x="15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32"/>
    </p:cViewPr>
  </p:sorterViewPr>
  <p:notesViewPr>
    <p:cSldViewPr>
      <p:cViewPr varScale="1">
        <p:scale>
          <a:sx n="86" d="100"/>
          <a:sy n="86" d="100"/>
        </p:scale>
        <p:origin x="-2334" y="-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q_fs_1\homes$\piotr.pluska\PRZENIESIONE_Z_C\Prezentacje\wykresy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/>
            </a:pPr>
            <a:r>
              <a:rPr lang="pl-PL" sz="1200" baseline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Sprzedaż netto w mln zł</a:t>
            </a:r>
            <a:endParaRPr lang="en-US" sz="1200" baseline="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78008541615224"/>
          <c:y val="0.10835969058231293"/>
          <c:w val="0.88297051822010608"/>
          <c:h val="0.795284115010268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7933C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4CA-4330-8B99-93B81401A4BA}"/>
              </c:ext>
            </c:extLst>
          </c:dPt>
          <c:dLbls>
            <c:dLbl>
              <c:idx val="25"/>
              <c:layout>
                <c:manualLayout>
                  <c:x val="4.8991470083569761E-3"/>
                  <c:y val="5.9863932751849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69-4056-A327-7F3C5C2C0B55}"/>
                </c:ext>
              </c:extLst>
            </c:dLbl>
            <c:dLbl>
              <c:idx val="26"/>
              <c:layout>
                <c:manualLayout>
                  <c:x val="0"/>
                  <c:y val="5.71428448994922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69-4056-A327-7F3C5C2C0B55}"/>
                </c:ext>
              </c:extLst>
            </c:dLbl>
            <c:spPr>
              <a:ln>
                <a:round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effectLst>
                <a:glow rad="152400">
                  <a:schemeClr val="accent1">
                    <a:alpha val="40000"/>
                  </a:schemeClr>
                </a:glow>
              </a:effectLst>
            </c:spPr>
            <c:trendlineType val="movingAvg"/>
            <c:period val="2"/>
            <c:intercept val="0"/>
            <c:dispRSqr val="0"/>
            <c:dispEq val="0"/>
          </c:trendline>
          <c:cat>
            <c:numRef>
              <c:f>Sprzedaż!$AW$2:$CD$2</c:f>
              <c:numCache>
                <c:formatCode>mmm\-yy</c:formatCode>
                <c:ptCount val="34"/>
                <c:pt idx="0">
                  <c:v>44166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44316</c:v>
                </c:pt>
                <c:pt idx="5">
                  <c:v>44347</c:v>
                </c:pt>
                <c:pt idx="6">
                  <c:v>44377</c:v>
                </c:pt>
                <c:pt idx="7">
                  <c:v>44408</c:v>
                </c:pt>
                <c:pt idx="8">
                  <c:v>44439</c:v>
                </c:pt>
                <c:pt idx="9">
                  <c:v>44469</c:v>
                </c:pt>
                <c:pt idx="10">
                  <c:v>44498</c:v>
                </c:pt>
                <c:pt idx="11">
                  <c:v>44530</c:v>
                </c:pt>
                <c:pt idx="12">
                  <c:v>44561</c:v>
                </c:pt>
                <c:pt idx="13" formatCode="d\-mmm">
                  <c:v>44583</c:v>
                </c:pt>
                <c:pt idx="14" formatCode="d\-mmm">
                  <c:v>44614</c:v>
                </c:pt>
                <c:pt idx="15" formatCode="d\-mmm">
                  <c:v>44642</c:v>
                </c:pt>
                <c:pt idx="16" formatCode="d\-mmm">
                  <c:v>44673</c:v>
                </c:pt>
                <c:pt idx="17" formatCode="d\-mmm">
                  <c:v>44703</c:v>
                </c:pt>
                <c:pt idx="18" formatCode="d\-mmm">
                  <c:v>44734</c:v>
                </c:pt>
                <c:pt idx="19" formatCode="d\-mmm">
                  <c:v>44773</c:v>
                </c:pt>
                <c:pt idx="20" formatCode="d\-mmm">
                  <c:v>44804</c:v>
                </c:pt>
                <c:pt idx="21" formatCode="d\-mmm">
                  <c:v>44834</c:v>
                </c:pt>
                <c:pt idx="22" formatCode="d\-mmm">
                  <c:v>44865</c:v>
                </c:pt>
                <c:pt idx="23" formatCode="d\-mmm">
                  <c:v>44895</c:v>
                </c:pt>
                <c:pt idx="24" formatCode="d\-mmm">
                  <c:v>44926</c:v>
                </c:pt>
                <c:pt idx="25" formatCode="d\-mmm">
                  <c:v>44957</c:v>
                </c:pt>
                <c:pt idx="26" formatCode="d\-mmm">
                  <c:v>44985</c:v>
                </c:pt>
                <c:pt idx="27" formatCode="d\-mmm">
                  <c:v>45016</c:v>
                </c:pt>
                <c:pt idx="28" formatCode="d\-mmm">
                  <c:v>45046</c:v>
                </c:pt>
                <c:pt idx="29" formatCode="d\-mmm">
                  <c:v>45077</c:v>
                </c:pt>
                <c:pt idx="30" formatCode="d\-mmm">
                  <c:v>45107</c:v>
                </c:pt>
                <c:pt idx="31" formatCode="d\-mmm">
                  <c:v>45138</c:v>
                </c:pt>
                <c:pt idx="32" formatCode="d\-mmm">
                  <c:v>45169</c:v>
                </c:pt>
                <c:pt idx="33" formatCode="d\-mmm">
                  <c:v>45199</c:v>
                </c:pt>
              </c:numCache>
            </c:numRef>
          </c:cat>
          <c:val>
            <c:numRef>
              <c:f>Sprzedaż!$AW$3:$CD$3</c:f>
              <c:numCache>
                <c:formatCode>#,##0</c:formatCode>
                <c:ptCount val="34"/>
                <c:pt idx="0">
                  <c:v>150</c:v>
                </c:pt>
                <c:pt idx="1">
                  <c:v>188</c:v>
                </c:pt>
                <c:pt idx="2">
                  <c:v>264</c:v>
                </c:pt>
                <c:pt idx="3">
                  <c:v>54</c:v>
                </c:pt>
                <c:pt idx="4">
                  <c:v>-49</c:v>
                </c:pt>
                <c:pt idx="5">
                  <c:v>14</c:v>
                </c:pt>
                <c:pt idx="6">
                  <c:v>246</c:v>
                </c:pt>
                <c:pt idx="7">
                  <c:v>15</c:v>
                </c:pt>
                <c:pt idx="8">
                  <c:v>96</c:v>
                </c:pt>
                <c:pt idx="9">
                  <c:v>-9</c:v>
                </c:pt>
                <c:pt idx="10">
                  <c:v>133</c:v>
                </c:pt>
                <c:pt idx="11">
                  <c:v>-43</c:v>
                </c:pt>
                <c:pt idx="12">
                  <c:v>415</c:v>
                </c:pt>
                <c:pt idx="13">
                  <c:v>44</c:v>
                </c:pt>
                <c:pt idx="14">
                  <c:v>-91</c:v>
                </c:pt>
                <c:pt idx="15">
                  <c:v>-351</c:v>
                </c:pt>
                <c:pt idx="16">
                  <c:v>-65</c:v>
                </c:pt>
                <c:pt idx="17">
                  <c:v>-109</c:v>
                </c:pt>
                <c:pt idx="18">
                  <c:v>-130</c:v>
                </c:pt>
                <c:pt idx="19">
                  <c:v>-60</c:v>
                </c:pt>
                <c:pt idx="20">
                  <c:v>-138</c:v>
                </c:pt>
                <c:pt idx="21">
                  <c:v>-91</c:v>
                </c:pt>
                <c:pt idx="22">
                  <c:v>-76</c:v>
                </c:pt>
                <c:pt idx="23">
                  <c:v>-34</c:v>
                </c:pt>
                <c:pt idx="24">
                  <c:v>4</c:v>
                </c:pt>
                <c:pt idx="25">
                  <c:v>-6</c:v>
                </c:pt>
                <c:pt idx="26">
                  <c:v>-3</c:v>
                </c:pt>
                <c:pt idx="27">
                  <c:v>11</c:v>
                </c:pt>
                <c:pt idx="28">
                  <c:v>2</c:v>
                </c:pt>
                <c:pt idx="29">
                  <c:v>50</c:v>
                </c:pt>
                <c:pt idx="30">
                  <c:v>52</c:v>
                </c:pt>
                <c:pt idx="31">
                  <c:v>119</c:v>
                </c:pt>
                <c:pt idx="32">
                  <c:v>59</c:v>
                </c:pt>
                <c:pt idx="33">
                  <c:v>159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4CA-4330-8B99-93B81401A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24132352"/>
        <c:axId val="124138240"/>
      </c:barChart>
      <c:dateAx>
        <c:axId val="1241323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124138240"/>
        <c:crosses val="autoZero"/>
        <c:auto val="1"/>
        <c:lblOffset val="100"/>
        <c:baseTimeUnit val="months"/>
      </c:dateAx>
      <c:valAx>
        <c:axId val="1241382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12700"/>
        </c:spPr>
        <c:crossAx val="124132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defTabSz="913959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 bwMode="auto">
          <a:xfrm>
            <a:off x="384969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r" defTabSz="913959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6FFAA59-54A3-4D5C-BB6F-BBDE54301E3A}" type="datetimeFigureOut">
              <a:rPr lang="pl-PL"/>
              <a:pPr>
                <a:defRPr/>
              </a:pPr>
              <a:t>2023-10-19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 bwMode="auto">
          <a:xfrm>
            <a:off x="2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defTabSz="913959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 bwMode="auto">
          <a:xfrm>
            <a:off x="3849690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algn="r" defTabSz="913959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1F35C71-1A7B-4797-8B98-07B0F55DBD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01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defTabSz="913959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 bwMode="auto">
          <a:xfrm>
            <a:off x="384969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r" defTabSz="913959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FF28866-1DCC-4E02-A906-DF3782879C53}" type="datetimeFigureOut">
              <a:rPr lang="pl-PL"/>
              <a:pPr>
                <a:defRPr/>
              </a:pPr>
              <a:t>2023-10-19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7" rIns="91714" bIns="45857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 bwMode="auto">
          <a:xfrm>
            <a:off x="679452" y="4714878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 bwMode="auto">
          <a:xfrm>
            <a:off x="2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defTabSz="913959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 bwMode="auto">
          <a:xfrm>
            <a:off x="3849690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algn="r" defTabSz="913959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ACE593C-A5BA-4EFA-97B4-BE4B7CB9E7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946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3BFC1-14F3-4E10-8783-51BCDCA529C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386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5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3BFC1-14F3-4E10-8783-51BCDCA529C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386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7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77" fontAlgn="auto">
              <a:spcBef>
                <a:spcPts val="0"/>
              </a:spcBef>
              <a:spcAft>
                <a:spcPts val="0"/>
              </a:spcAft>
              <a:defRPr/>
            </a:pPr>
            <a:fld id="{7D43BFC1-14F3-4E10-8783-51BCDCA529C3}" type="slidenum">
              <a:rPr lang="pl-PL" sz="1800" kern="0">
                <a:solidFill>
                  <a:prstClr val="black"/>
                </a:solidFill>
              </a:rPr>
              <a:pPr defTabSz="914277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pl-PL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8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59305D-6BD5-46E0-A3F9-21A8F0B1EF8C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94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3BFC1-14F3-4E10-8783-51BCDCA529C3}" type="slidenum">
              <a: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68" y="1772816"/>
            <a:ext cx="5102719" cy="252753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7653" y="4941168"/>
            <a:ext cx="395055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196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92" y="100807"/>
            <a:ext cx="1777788" cy="880593"/>
          </a:xfrm>
          <a:prstGeom prst="rect">
            <a:avLst/>
          </a:prstGeom>
        </p:spPr>
      </p:pic>
      <p:sp>
        <p:nvSpPr>
          <p:cNvPr id="21" name="Symbol zastępczy numeru slajdu 20"/>
          <p:cNvSpPr>
            <a:spLocks noGrp="1"/>
          </p:cNvSpPr>
          <p:nvPr>
            <p:ph type="sldNum" sz="quarter" idx="10"/>
          </p:nvPr>
        </p:nvSpPr>
        <p:spPr>
          <a:xfrm>
            <a:off x="8532440" y="6492875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1F1B81-C3DD-49DE-A4F0-13DFDC774F11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830BD1B-4734-41F8-A531-CDDD4944759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908720"/>
            <a:ext cx="6732240" cy="0"/>
          </a:xfrm>
          <a:prstGeom prst="line">
            <a:avLst/>
          </a:prstGeom>
          <a:ln w="31750">
            <a:gradFill flip="none" rotWithShape="1">
              <a:gsLst>
                <a:gs pos="0">
                  <a:srgbClr val="663300"/>
                </a:gs>
                <a:gs pos="74000">
                  <a:srgbClr val="AB8852"/>
                </a:gs>
                <a:gs pos="83000">
                  <a:srgbClr val="AB8852"/>
                </a:gs>
                <a:gs pos="100000">
                  <a:srgbClr val="FFFAE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FDE0739-32E9-4A8A-9396-94125C6360A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92875"/>
            <a:ext cx="45720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663300"/>
                </a:gs>
                <a:gs pos="74000">
                  <a:srgbClr val="AB8852"/>
                </a:gs>
                <a:gs pos="83000">
                  <a:srgbClr val="AB8852"/>
                </a:gs>
                <a:gs pos="100000">
                  <a:srgbClr val="FFFAE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890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oziom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/>
          <p:nvPr userDrawn="1"/>
        </p:nvCxnSpPr>
        <p:spPr>
          <a:xfrm>
            <a:off x="2627784" y="3838750"/>
            <a:ext cx="3816424" cy="0"/>
          </a:xfrm>
          <a:prstGeom prst="line">
            <a:avLst/>
          </a:prstGeom>
          <a:ln>
            <a:solidFill>
              <a:srgbClr val="B59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29030"/>
            <a:ext cx="2880320" cy="159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numeru slajdu 20"/>
          <p:cNvSpPr>
            <a:spLocks noGrp="1"/>
          </p:cNvSpPr>
          <p:nvPr>
            <p:ph type="sldNum" sz="quarter" idx="10"/>
          </p:nvPr>
        </p:nvSpPr>
        <p:spPr>
          <a:xfrm>
            <a:off x="8532440" y="6492875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1F1B81-C3DD-49DE-A4F0-13DFDC774F11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610742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tuł poziom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4632047" y="5789494"/>
            <a:ext cx="3468943" cy="35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b="1" kern="0" dirty="0">
              <a:solidFill>
                <a:srgbClr val="B5995B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6" name="Straight Connector 2"/>
          <p:cNvCxnSpPr/>
          <p:nvPr userDrawn="1"/>
        </p:nvCxnSpPr>
        <p:spPr>
          <a:xfrm>
            <a:off x="2627784" y="3838750"/>
            <a:ext cx="3816424" cy="0"/>
          </a:xfrm>
          <a:prstGeom prst="line">
            <a:avLst/>
          </a:prstGeom>
          <a:ln>
            <a:solidFill>
              <a:srgbClr val="B59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AE4"/>
              </a:clrFrom>
              <a:clrTo>
                <a:srgbClr val="FFFA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79" y="5241440"/>
            <a:ext cx="1983717" cy="109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8"/>
          <p:cNvCxnSpPr/>
          <p:nvPr userDrawn="1"/>
        </p:nvCxnSpPr>
        <p:spPr>
          <a:xfrm>
            <a:off x="4572000" y="5395214"/>
            <a:ext cx="0" cy="1096108"/>
          </a:xfrm>
          <a:prstGeom prst="line">
            <a:avLst/>
          </a:prstGeom>
          <a:ln>
            <a:solidFill>
              <a:srgbClr val="B59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2743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20"/>
          <p:cNvSpPr>
            <a:spLocks noGrp="1"/>
          </p:cNvSpPr>
          <p:nvPr>
            <p:ph type="sldNum" sz="quarter" idx="10"/>
          </p:nvPr>
        </p:nvSpPr>
        <p:spPr>
          <a:xfrm>
            <a:off x="8532440" y="6492875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1F1B81-C3DD-49DE-A4F0-13DFDC774F11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C2976F7-81CE-4F6A-81A9-76CC1D269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92" y="100807"/>
            <a:ext cx="1777788" cy="8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176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20"/>
          <p:cNvSpPr>
            <a:spLocks noGrp="1"/>
          </p:cNvSpPr>
          <p:nvPr>
            <p:ph type="sldNum" sz="quarter" idx="10"/>
          </p:nvPr>
        </p:nvSpPr>
        <p:spPr>
          <a:xfrm>
            <a:off x="8532440" y="6492875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1F1B81-C3DD-49DE-A4F0-13DFDC774F11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772295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AE73-2662-4089-8F57-1452DD0B5F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01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0"/>
          <p:cNvSpPr>
            <a:spLocks noGrp="1"/>
          </p:cNvSpPr>
          <p:nvPr>
            <p:ph type="sldNum" sz="quarter" idx="4"/>
          </p:nvPr>
        </p:nvSpPr>
        <p:spPr>
          <a:xfrm>
            <a:off x="8532440" y="6492875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1F1B81-C3DD-49DE-A4F0-13DFDC774F11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564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7" r:id="rId7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news.pl/" TargetMode="External"/><Relationship Id="rId2" Type="http://schemas.openxmlformats.org/officeDocument/2006/relationships/hyperlink" Target="http://www.quercustfi.pl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www.analizy.pl/dobre-praktyki-informacyjne" TargetMode="External"/><Relationship Id="rId2" Type="http://schemas.openxmlformats.org/officeDocument/2006/relationships/hyperlink" Target="https://www.analizy.pl/alfa/2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analizy.pl/alfa/202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izy.pl/alfa/202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alizy.pl/raporty/33322/ranking-funduszy-inwestycyjnych-sierpien-202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izy.pl/alfa/202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b.pl/liderzy-rankingu-funduszy-akcji-niezmiennie-punktuja-1195686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73097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512" y="404664"/>
            <a:ext cx="7631236" cy="5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663300"/>
                </a:solidFill>
              </a:rPr>
              <a:t>Skonsolidowane sprawozdanie z zysków lub strat</a:t>
            </a:r>
          </a:p>
          <a:p>
            <a:r>
              <a:rPr lang="pl-PL" sz="2400" b="1" dirty="0">
                <a:solidFill>
                  <a:srgbClr val="663300"/>
                </a:solidFill>
              </a:rPr>
              <a:t>Zysk skonsolidowany </a:t>
            </a:r>
            <a:r>
              <a:rPr lang="pl-PL" sz="2400" b="1" dirty="0">
                <a:solidFill>
                  <a:srgbClr val="FF0000"/>
                </a:solidFill>
              </a:rPr>
              <a:t>+60% r/r w 3Q23</a:t>
            </a:r>
          </a:p>
          <a:p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1538" y="404664"/>
            <a:ext cx="7747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57D2CF1-6A7A-4D20-9141-F265FD0B6FBA}"/>
              </a:ext>
            </a:extLst>
          </p:cNvPr>
          <p:cNvSpPr/>
          <p:nvPr/>
        </p:nvSpPr>
        <p:spPr>
          <a:xfrm>
            <a:off x="827584" y="5800248"/>
            <a:ext cx="7772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663300"/>
                </a:solidFill>
                <a:latin typeface="Arial"/>
              </a:rPr>
              <a:t>Wyniki uwzględniają wpływ ekspozycji na obligacje </a:t>
            </a:r>
            <a:r>
              <a:rPr lang="pl-PL" sz="1400" dirty="0" err="1">
                <a:solidFill>
                  <a:srgbClr val="663300"/>
                </a:solidFill>
                <a:latin typeface="Arial"/>
              </a:rPr>
              <a:t>Capitea</a:t>
            </a:r>
            <a:r>
              <a:rPr lang="pl-PL" sz="1400" dirty="0">
                <a:solidFill>
                  <a:srgbClr val="663300"/>
                </a:solidFill>
                <a:latin typeface="Arial"/>
              </a:rPr>
              <a:t> S.A. (d. GetBack S.A.) w wysokości: </a:t>
            </a:r>
            <a:br>
              <a:rPr lang="pl-PL" sz="1400" dirty="0">
                <a:solidFill>
                  <a:srgbClr val="663300"/>
                </a:solidFill>
                <a:latin typeface="Arial"/>
              </a:rPr>
            </a:br>
            <a:r>
              <a:rPr lang="pl-PL" sz="1400" dirty="0">
                <a:solidFill>
                  <a:srgbClr val="663300"/>
                </a:solidFill>
                <a:latin typeface="Arial"/>
              </a:rPr>
              <a:t>+0,1 mln zł w 3Q23 i -0,3 mln zł w 3Q22</a:t>
            </a:r>
          </a:p>
        </p:txBody>
      </p:sp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E9147A0D-0EF2-4503-83BA-E3B9AC377AF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9F430BB-7859-4045-81EA-E3CCFB4DE772}" type="slidenum">
              <a:rPr lang="pl-PL" sz="1200">
                <a:solidFill>
                  <a:srgbClr val="898989"/>
                </a:solidFill>
                <a:latin typeface="Calibri" pitchFamily="34" charset="0"/>
              </a:rPr>
              <a:pPr algn="r"/>
              <a:t>10</a:t>
            </a:fld>
            <a:endParaRPr lang="pl-PL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BC7B1EC-915B-22B5-3A73-21E2BEFC6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18483"/>
              </p:ext>
            </p:extLst>
          </p:nvPr>
        </p:nvGraphicFramePr>
        <p:xfrm>
          <a:off x="827584" y="1524168"/>
          <a:ext cx="7772030" cy="4136548"/>
        </p:xfrm>
        <a:graphic>
          <a:graphicData uri="http://schemas.openxmlformats.org/drawingml/2006/table">
            <a:tbl>
              <a:tblPr/>
              <a:tblGrid>
                <a:gridCol w="3928443">
                  <a:extLst>
                    <a:ext uri="{9D8B030D-6E8A-4147-A177-3AD203B41FA5}">
                      <a16:colId xmlns:a16="http://schemas.microsoft.com/office/drawing/2014/main" val="36283273"/>
                    </a:ext>
                  </a:extLst>
                </a:gridCol>
                <a:gridCol w="978320">
                  <a:extLst>
                    <a:ext uri="{9D8B030D-6E8A-4147-A177-3AD203B41FA5}">
                      <a16:colId xmlns:a16="http://schemas.microsoft.com/office/drawing/2014/main" val="1105460848"/>
                    </a:ext>
                  </a:extLst>
                </a:gridCol>
                <a:gridCol w="955089">
                  <a:extLst>
                    <a:ext uri="{9D8B030D-6E8A-4147-A177-3AD203B41FA5}">
                      <a16:colId xmlns:a16="http://schemas.microsoft.com/office/drawing/2014/main" val="1677459060"/>
                    </a:ext>
                  </a:extLst>
                </a:gridCol>
                <a:gridCol w="955089">
                  <a:extLst>
                    <a:ext uri="{9D8B030D-6E8A-4147-A177-3AD203B41FA5}">
                      <a16:colId xmlns:a16="http://schemas.microsoft.com/office/drawing/2014/main" val="2542176459"/>
                    </a:ext>
                  </a:extLst>
                </a:gridCol>
                <a:gridCol w="955089">
                  <a:extLst>
                    <a:ext uri="{9D8B030D-6E8A-4147-A177-3AD203B41FA5}">
                      <a16:colId xmlns:a16="http://schemas.microsoft.com/office/drawing/2014/main" val="1974652107"/>
                    </a:ext>
                  </a:extLst>
                </a:gridCol>
              </a:tblGrid>
              <a:tr h="18521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3Q2023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3Q2022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1-3Q2023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1-3Q2022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30334"/>
                  </a:ext>
                </a:extLst>
              </a:tr>
              <a:tr h="18521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(dane w tys. zł) 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70213"/>
                  </a:ext>
                </a:extLst>
              </a:tr>
              <a:tr h="18521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7568" marR="7568" marT="75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13876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Przychody z działalności operacyjnej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25 178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21 983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69 892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73 305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068415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Przychody z tyt. świadczonych usług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25 066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69 546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70 229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863174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Pozostałe przychody operacyjne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247655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Koszty działalności operacyjnej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21 521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62 593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60 057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186217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Koszty dystrybucji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8 502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28 941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29 934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813955"/>
                  </a:ext>
                </a:extLst>
              </a:tr>
              <a:tr h="2194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Świadczenia pracownicze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5 657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5 172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16 595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15 852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111874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0" i="0" u="none" strike="noStrike" kern="12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Amortyzacja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2 744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3 369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987480"/>
                  </a:ext>
                </a:extLst>
              </a:tr>
              <a:tr h="1873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0" i="0" u="none" strike="noStrike" kern="12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Usługi obce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1 462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4 686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4 455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343445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Pozostałe koszty operacyjne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9 627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6 447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684183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Wynik na działalności operacyjnej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7 299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13 248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517721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Przychody finansowe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8 438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167143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0" i="0" u="none" strike="noStrike" kern="12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Koszty finansowe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830331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Zysk (strata) brutto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13 255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266667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Podatek dochodowy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705022"/>
                  </a:ext>
                </a:extLst>
              </a:tr>
              <a:tr h="1866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Zysk (strata) netto z działalności kontynuowanej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4 845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12 432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10 971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751832"/>
                  </a:ext>
                </a:extLst>
              </a:tr>
              <a:tr h="216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Zysk (strata) netto przypadający akcjonariuszom jednostki dominującej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4 652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11 967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10 609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126400"/>
                  </a:ext>
                </a:extLst>
              </a:tr>
              <a:tr h="18799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Zysk (strata) netto przypadający udziałom niekontrolującym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60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69972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9F430BB-7859-4045-81EA-E3CCFB4DE772}" type="slidenum">
              <a:rPr lang="pl-PL" sz="1200">
                <a:solidFill>
                  <a:srgbClr val="898989"/>
                </a:solidFill>
                <a:latin typeface="Calibri" pitchFamily="34" charset="0"/>
              </a:rPr>
              <a:pPr algn="r"/>
              <a:t>11</a:t>
            </a:fld>
            <a:endParaRPr lang="pl-PL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512" y="0"/>
            <a:ext cx="655272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663300"/>
                </a:solidFill>
              </a:rPr>
              <a:t>Skonsolidowane sprawozdanie z sytuacji finansowej – aktywa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75655" y="5354414"/>
            <a:ext cx="7211145" cy="109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pl-PL" sz="1600" b="1" dirty="0">
              <a:solidFill>
                <a:srgbClr val="663300"/>
              </a:solidFill>
              <a:latin typeface="Arial"/>
            </a:endParaRPr>
          </a:p>
          <a:p>
            <a:pPr algn="just"/>
            <a:endParaRPr lang="pl-PL" sz="1400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7A6156C-EEBA-4960-7B97-7BB414C78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85623"/>
              </p:ext>
            </p:extLst>
          </p:nvPr>
        </p:nvGraphicFramePr>
        <p:xfrm>
          <a:off x="899592" y="1411737"/>
          <a:ext cx="7116709" cy="4492138"/>
        </p:xfrm>
        <a:graphic>
          <a:graphicData uri="http://schemas.openxmlformats.org/drawingml/2006/table">
            <a:tbl>
              <a:tblPr firstRow="1"/>
              <a:tblGrid>
                <a:gridCol w="4956175">
                  <a:extLst>
                    <a:ext uri="{9D8B030D-6E8A-4147-A177-3AD203B41FA5}">
                      <a16:colId xmlns:a16="http://schemas.microsoft.com/office/drawing/2014/main" val="3546751825"/>
                    </a:ext>
                  </a:extLst>
                </a:gridCol>
                <a:gridCol w="1080413">
                  <a:extLst>
                    <a:ext uri="{9D8B030D-6E8A-4147-A177-3AD203B41FA5}">
                      <a16:colId xmlns:a16="http://schemas.microsoft.com/office/drawing/2014/main" val="1526804722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3294617723"/>
                    </a:ext>
                  </a:extLst>
                </a:gridCol>
              </a:tblGrid>
              <a:tr h="28202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(dane w tys. zł)</a:t>
                      </a:r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Calibri"/>
                        </a:rPr>
                        <a:t> </a:t>
                      </a:r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Dane na dzień</a:t>
                      </a:r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400" b="1" i="0" u="none" strike="noStrike" dirty="0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04345"/>
                  </a:ext>
                </a:extLst>
              </a:tr>
              <a:tr h="37232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30.09.2023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30.09.2022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61076"/>
                  </a:ext>
                </a:extLst>
              </a:tr>
              <a:tr h="218235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AKTYWA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157 198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168 382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605456"/>
                  </a:ext>
                </a:extLst>
              </a:tr>
              <a:tr h="218235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Aktywa trwałe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1" i="0" u="none" strike="noStrike" kern="12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96 204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83 386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373186"/>
                  </a:ext>
                </a:extLst>
              </a:tr>
              <a:tr h="21823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Rzeczowe aktywa trwale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6 548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2 842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31091"/>
                  </a:ext>
                </a:extLst>
              </a:tr>
              <a:tr h="21823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Wartości niematerialne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6 265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6 738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987075"/>
                  </a:ext>
                </a:extLst>
              </a:tr>
              <a:tr h="3457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Aktywa finansowe wyceniane w wartości godziwej przez inne całkowite dochody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l-PL" sz="1200" b="0" i="0" u="none" strike="noStrike" kern="120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2 227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118099"/>
                  </a:ext>
                </a:extLst>
              </a:tr>
              <a:tr h="3457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Aktywa finansowe wyceniane w wartości godziwej przez wynik finansowy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l-PL" sz="1200" b="0" i="0" u="none" strike="noStrike" kern="120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66 059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56 682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084097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Aktywa finansowe wyceniane w według zamortyzowanego kosztu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l-PL" sz="1200" b="0" i="0" u="none" strike="noStrike" kern="120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14 519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14 509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706631"/>
                  </a:ext>
                </a:extLst>
              </a:tr>
              <a:tr h="21823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Aktywa z tytułu odroczonego podatku dochodowego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252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 aktywa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388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008830"/>
                  </a:ext>
                </a:extLst>
              </a:tr>
              <a:tr h="218235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200" b="1" i="0" u="none" strike="noStrike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Aktywa obrotowe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60 994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84 996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79591"/>
                  </a:ext>
                </a:extLst>
              </a:tr>
              <a:tr h="3282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Aktywa finansowe wyceniane w wartości godziwej przez wynik finansowy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l-PL" sz="1200" b="0" i="0" u="none" strike="noStrike" kern="120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pl-PL" sz="1200" b="0" i="0" u="none" strike="noStrike" kern="1200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491065"/>
                  </a:ext>
                </a:extLst>
              </a:tr>
              <a:tr h="21823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Należności z tyt. dostaw i usług oraz pozostałe należności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10 795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9 543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403263"/>
                  </a:ext>
                </a:extLst>
              </a:tr>
              <a:tr h="21823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 aktywa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916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231546"/>
                  </a:ext>
                </a:extLst>
              </a:tr>
              <a:tr h="21823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Należności z tytułu bieżącego podatku dochodowego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976521"/>
                  </a:ext>
                </a:extLst>
              </a:tr>
              <a:tr h="21823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Środki pieniężne i ich ekwiwalenty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49 381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/>
                        </a:rPr>
                        <a:t>74 537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626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75156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9F430BB-7859-4045-81EA-E3CCFB4DE772}" type="slidenum">
              <a:rPr lang="pl-PL" sz="1200">
                <a:solidFill>
                  <a:srgbClr val="898989"/>
                </a:solidFill>
                <a:latin typeface="Calibri" pitchFamily="34" charset="0"/>
              </a:rPr>
              <a:pPr algn="r"/>
              <a:t>12</a:t>
            </a:fld>
            <a:endParaRPr lang="pl-P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1520" y="332656"/>
            <a:ext cx="7368480" cy="31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663300"/>
                </a:solidFill>
              </a:rPr>
              <a:t>Skonsolidowane sprawozdanie z sytuacji finansowej – zobowiązania i kapitał własny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9EB721-BD6F-401D-982D-FBC23FCA3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5" y="5238678"/>
            <a:ext cx="7211145" cy="71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pl-PL" sz="1400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5BCFBB4-E8D1-EA45-AE37-7195F3014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95384"/>
              </p:ext>
            </p:extLst>
          </p:nvPr>
        </p:nvGraphicFramePr>
        <p:xfrm>
          <a:off x="1186059" y="1042216"/>
          <a:ext cx="6771881" cy="5303611"/>
        </p:xfrm>
        <a:graphic>
          <a:graphicData uri="http://schemas.openxmlformats.org/drawingml/2006/table">
            <a:tbl>
              <a:tblPr/>
              <a:tblGrid>
                <a:gridCol w="4716463">
                  <a:extLst>
                    <a:ext uri="{9D8B030D-6E8A-4147-A177-3AD203B41FA5}">
                      <a16:colId xmlns:a16="http://schemas.microsoft.com/office/drawing/2014/main" val="1867030768"/>
                    </a:ext>
                  </a:extLst>
                </a:gridCol>
                <a:gridCol w="1027709">
                  <a:extLst>
                    <a:ext uri="{9D8B030D-6E8A-4147-A177-3AD203B41FA5}">
                      <a16:colId xmlns:a16="http://schemas.microsoft.com/office/drawing/2014/main" val="4291629893"/>
                    </a:ext>
                  </a:extLst>
                </a:gridCol>
                <a:gridCol w="1027709">
                  <a:extLst>
                    <a:ext uri="{9D8B030D-6E8A-4147-A177-3AD203B41FA5}">
                      <a16:colId xmlns:a16="http://schemas.microsoft.com/office/drawing/2014/main" val="1790620374"/>
                    </a:ext>
                  </a:extLst>
                </a:gridCol>
              </a:tblGrid>
              <a:tr h="29797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(dane w tys. zł)</a:t>
                      </a:r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Calibri"/>
                        </a:rPr>
                        <a:t> </a:t>
                      </a:r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Dane na dzień</a:t>
                      </a:r>
                      <a:r>
                        <a:rPr lang="pl-PL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l-PL" sz="1400" b="1" i="0" u="none" strike="noStrike" dirty="0">
                        <a:solidFill>
                          <a:srgbClr val="6633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465542"/>
                  </a:ext>
                </a:extLst>
              </a:tr>
              <a:tr h="3501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30.09.2023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30.09.2022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89484"/>
                  </a:ext>
                </a:extLst>
              </a:tr>
              <a:tr h="369758"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ZOBOWIĄZANIA I KAPITAŁ WŁASNY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200" b="1" i="0" u="none" strike="noStrike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168 382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122575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Kapitały własne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latin typeface="Arial"/>
                          <a:ea typeface="+mn-ea"/>
                          <a:cs typeface="+mn-cs"/>
                        </a:rPr>
                        <a:t>85 597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1" i="0" u="none" strike="noStrike" kern="1200" dirty="0">
                          <a:solidFill>
                            <a:srgbClr val="663300"/>
                          </a:solidFill>
                          <a:latin typeface="Arial"/>
                          <a:ea typeface="+mn-ea"/>
                          <a:cs typeface="+mn-cs"/>
                        </a:rPr>
                        <a:t>82 619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462347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Kapitał zakładowy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5 649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5 883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650493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Akcje własne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-12 654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-22 321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69566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Kapitał zapasowy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28 845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28 845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670309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Kapitał rezerwowy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44 699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53 478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835537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Zyski/(straty) zatrzymane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13 839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11 689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050496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 kapitały przypisane akcjonariuszom jednostki dominującej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80 378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77 574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801137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Udziały niekontrolujące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5 219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5 045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258161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ZOBOWIĄZANIA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71 601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85 763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27343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Zobowiązania długoterminowe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21 824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14 755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34791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Zobowiązania z tytułu leasingu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3 569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latin typeface="Arial"/>
                        </a:rPr>
                        <a:t>717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723865"/>
                  </a:ext>
                </a:extLst>
              </a:tr>
              <a:tr h="3240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Rezerwa (zobowiązania) z tytułu odroczonego podatku dochodowego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116796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Rezerwy długoterminowe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13 692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49693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Zobowiązania krótkoterminowe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49 777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652607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Zobowiązania z tyt. dostaw i usług oraz pozostałe zobowiązania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052890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Zobowiązania wobec klientów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34 840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58 601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699287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Zobowiązania z tytułu podatku dochodowego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9788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Zobowiązania publicznoprawne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762315"/>
                  </a:ext>
                </a:extLst>
              </a:tr>
              <a:tr h="2087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Zobowiązania z tytułu leasingu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950545"/>
                  </a:ext>
                </a:extLst>
              </a:tr>
              <a:tr h="18849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Rozliczenia międzyokresowe i rezerwy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582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91959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79512" y="0"/>
            <a:ext cx="723661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Kurs akcji Quercus TFI S.A.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1224888-F1BC-44A9-9687-A2958CC42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F1B81-C3DD-49DE-A4F0-13DFDC774F11}" type="slidenum">
              <a:rPr kumimoji="0" lang="pl-PL" sz="900" b="0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9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DFF915F-05FA-4063-B660-CDA7CB42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4" y="1143000"/>
            <a:ext cx="7991474" cy="30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39" indent="-285739" algn="ctr" defTabSz="761970" eaLnBrk="0" hangingPunct="0">
              <a:spcBef>
                <a:spcPct val="20000"/>
              </a:spcBef>
              <a:defRPr/>
            </a:pPr>
            <a:r>
              <a:rPr lang="pl-PL" kern="0" dirty="0">
                <a:solidFill>
                  <a:srgbClr val="663300"/>
                </a:solidFill>
                <a:latin typeface="Arial" charset="0"/>
                <a:cs typeface="Arial" charset="0"/>
              </a:rPr>
              <a:t>Liczba akcji pro-forma (po </a:t>
            </a:r>
            <a:r>
              <a:rPr lang="pl-PL" kern="0" dirty="0" err="1">
                <a:solidFill>
                  <a:srgbClr val="663300"/>
                </a:solidFill>
                <a:latin typeface="Arial" charset="0"/>
                <a:cs typeface="Arial" charset="0"/>
              </a:rPr>
              <a:t>buy-back’u</a:t>
            </a:r>
            <a:r>
              <a:rPr lang="pl-PL" kern="0" dirty="0">
                <a:solidFill>
                  <a:srgbClr val="663300"/>
                </a:solidFill>
                <a:latin typeface="Arial" charset="0"/>
                <a:cs typeface="Arial" charset="0"/>
              </a:rPr>
              <a:t>) 55,161m, cena akcji </a:t>
            </a:r>
            <a:r>
              <a:rPr lang="pl-PL" kern="0" dirty="0">
                <a:solidFill>
                  <a:srgbClr val="663300"/>
                </a:solidFill>
              </a:rPr>
              <a:t>4,07</a:t>
            </a:r>
            <a:r>
              <a:rPr lang="pl-PL" kern="0" dirty="0">
                <a:solidFill>
                  <a:srgbClr val="663300"/>
                </a:solidFill>
                <a:latin typeface="Arial" charset="0"/>
                <a:cs typeface="Arial" charset="0"/>
              </a:rPr>
              <a:t> zł, kapitalizacja rynkowa </a:t>
            </a:r>
            <a:r>
              <a:rPr lang="pl-PL" kern="0" dirty="0">
                <a:solidFill>
                  <a:srgbClr val="663300"/>
                </a:solidFill>
              </a:rPr>
              <a:t>225</a:t>
            </a:r>
            <a:r>
              <a:rPr lang="pl-PL" kern="0" dirty="0">
                <a:solidFill>
                  <a:srgbClr val="663300"/>
                </a:solidFill>
                <a:latin typeface="Arial" charset="0"/>
                <a:cs typeface="Arial" charset="0"/>
              </a:rPr>
              <a:t> mln zł</a:t>
            </a:r>
          </a:p>
          <a:p>
            <a:pPr marL="285739" indent="-285739" algn="ctr" defTabSz="761970" eaLnBrk="0" hangingPunct="0">
              <a:spcBef>
                <a:spcPct val="20000"/>
              </a:spcBef>
              <a:defRPr/>
            </a:pPr>
            <a:r>
              <a:rPr lang="pl-PL" kern="0" dirty="0">
                <a:solidFill>
                  <a:srgbClr val="66330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A7DF723-ACEB-8B99-9A8D-0E903BE24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2176783"/>
            <a:ext cx="8524875" cy="35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0445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71600" y="1808820"/>
            <a:ext cx="77048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b="1" dirty="0">
                <a:solidFill>
                  <a:srgbClr val="FF0000"/>
                </a:solidFill>
              </a:rPr>
              <a:t>Głównym celem jest wzrost wartości dla akcjonariuszy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Quercus TFI S.A.</a:t>
            </a: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>
              <a:spcBef>
                <a:spcPct val="20000"/>
              </a:spcBef>
            </a:pPr>
            <a:r>
              <a:rPr lang="pl-PL" dirty="0">
                <a:solidFill>
                  <a:srgbClr val="663300"/>
                </a:solidFill>
              </a:rPr>
              <a:t>Cel ten zamierzamy osiągnąć poprzez: 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663300"/>
                </a:solidFill>
              </a:rPr>
              <a:t>wzrost aktywów pod zarządzaniem i umacnianie pozycji na polskim rynku funduszy inwestycyjnych 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663300"/>
                </a:solidFill>
              </a:rPr>
              <a:t>jako niezależny dostawca unikalnych produktów o solidnych wynikach inwestycyjnych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663300"/>
                </a:solidFill>
              </a:rPr>
              <a:t>dla zamożnych inwestorów </a:t>
            </a:r>
            <a:r>
              <a:rPr lang="pl-PL" i="1" dirty="0" err="1">
                <a:solidFill>
                  <a:srgbClr val="663300"/>
                </a:solidFill>
              </a:rPr>
              <a:t>private</a:t>
            </a:r>
            <a:r>
              <a:rPr lang="pl-PL" i="1" dirty="0">
                <a:solidFill>
                  <a:srgbClr val="663300"/>
                </a:solidFill>
              </a:rPr>
              <a:t> banking </a:t>
            </a:r>
            <a:r>
              <a:rPr lang="pl-PL" dirty="0">
                <a:solidFill>
                  <a:srgbClr val="663300"/>
                </a:solidFill>
              </a:rPr>
              <a:t>i klientów instytucjonalnych</a:t>
            </a:r>
          </a:p>
          <a:p>
            <a:pPr marL="342900" indent="-342900" algn="just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 algn="just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 algn="just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4788" y="0"/>
            <a:ext cx="74152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663300"/>
                </a:solidFill>
              </a:rPr>
              <a:t>Jasny cel na przyszłość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A371B88-D4A5-44A5-9759-BF1BD91DC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F1B81-C3DD-49DE-A4F0-13DFDC774F11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159991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43608" y="1104999"/>
            <a:ext cx="7872238" cy="464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>
              <a:spcBef>
                <a:spcPct val="20000"/>
              </a:spcBef>
            </a:pPr>
            <a:r>
              <a:rPr lang="pl-PL" dirty="0">
                <a:solidFill>
                  <a:srgbClr val="663300"/>
                </a:solidFill>
              </a:rPr>
              <a:t>Długoterminowo </a:t>
            </a:r>
            <a:r>
              <a:rPr lang="pl-PL" b="1" dirty="0">
                <a:solidFill>
                  <a:srgbClr val="663300"/>
                </a:solidFill>
              </a:rPr>
              <a:t>duży potencjał polskiego rynku </a:t>
            </a:r>
            <a:r>
              <a:rPr lang="pl-PL" dirty="0">
                <a:solidFill>
                  <a:srgbClr val="663300"/>
                </a:solidFill>
              </a:rPr>
              <a:t>funduszy inwestycyjnych, po 15 latach działalności aktywa pod zarządzaniem Quercus TFI S.A. stanowią 2% rynku funduszy w Polsce (fundusze rynku kapitałowego) i &lt;0,5% oszczędności (depozyty bankowe + fundusze) gospodarstw domowych -&gt; </a:t>
            </a:r>
            <a:r>
              <a:rPr lang="pl-PL" b="1" dirty="0">
                <a:solidFill>
                  <a:srgbClr val="663300"/>
                </a:solidFill>
              </a:rPr>
              <a:t>duży potencjał do zwiększenia skali działalności w przyszłości </a:t>
            </a:r>
          </a:p>
          <a:p>
            <a:pPr>
              <a:spcBef>
                <a:spcPct val="20000"/>
              </a:spcBef>
            </a:pPr>
            <a:endParaRPr lang="pl-PL" b="1" dirty="0">
              <a:solidFill>
                <a:srgbClr val="663300"/>
              </a:solidFill>
            </a:endParaRPr>
          </a:p>
          <a:p>
            <a:pPr>
              <a:spcBef>
                <a:spcPct val="20000"/>
              </a:spcBef>
            </a:pPr>
            <a:r>
              <a:rPr lang="pl-PL" b="1" dirty="0">
                <a:solidFill>
                  <a:srgbClr val="663300"/>
                </a:solidFill>
              </a:rPr>
              <a:t>Przejęcie największego niezależnego dystrybutora funduszy </a:t>
            </a:r>
            <a:r>
              <a:rPr lang="pl-PL" dirty="0">
                <a:solidFill>
                  <a:srgbClr val="663300"/>
                </a:solidFill>
              </a:rPr>
              <a:t>inwestycyjnych w Polsce – DI </a:t>
            </a:r>
            <a:r>
              <a:rPr lang="pl-PL" dirty="0" err="1">
                <a:solidFill>
                  <a:srgbClr val="663300"/>
                </a:solidFill>
              </a:rPr>
              <a:t>Xelion</a:t>
            </a:r>
            <a:r>
              <a:rPr lang="pl-PL" dirty="0">
                <a:solidFill>
                  <a:srgbClr val="663300"/>
                </a:solidFill>
              </a:rPr>
              <a:t> w dniu 29 X 2021 r. -&gt; </a:t>
            </a:r>
            <a:r>
              <a:rPr lang="pl-PL" b="1" dirty="0">
                <a:solidFill>
                  <a:srgbClr val="663300"/>
                </a:solidFill>
              </a:rPr>
              <a:t>powinno skutkować umocnieniem pozycji rynkowej i zdynamizowaniem rozwoju w przyszłości</a:t>
            </a: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>
              <a:spcBef>
                <a:spcPct val="20000"/>
              </a:spcBef>
            </a:pPr>
            <a:r>
              <a:rPr lang="pl-PL" b="1" dirty="0">
                <a:solidFill>
                  <a:srgbClr val="663300"/>
                </a:solidFill>
              </a:rPr>
              <a:t>Dystrybucja zysków </a:t>
            </a:r>
            <a:r>
              <a:rPr lang="pl-PL" dirty="0">
                <a:solidFill>
                  <a:srgbClr val="663300"/>
                </a:solidFill>
              </a:rPr>
              <a:t>– w przypadku braku celów inwestycyjnych nawet</a:t>
            </a:r>
            <a:br>
              <a:rPr lang="pl-PL" dirty="0">
                <a:solidFill>
                  <a:srgbClr val="663300"/>
                </a:solidFill>
              </a:rPr>
            </a:br>
            <a:r>
              <a:rPr lang="pl-PL" b="1" dirty="0">
                <a:solidFill>
                  <a:srgbClr val="663300"/>
                </a:solidFill>
              </a:rPr>
              <a:t>do 100% zysku jednostkowego </a:t>
            </a:r>
            <a:r>
              <a:rPr lang="pl-PL" dirty="0">
                <a:solidFill>
                  <a:srgbClr val="663300"/>
                </a:solidFill>
              </a:rPr>
              <a:t>może trafić do akcjonariuszy w formie </a:t>
            </a:r>
            <a:r>
              <a:rPr lang="pl-PL" i="1" dirty="0" err="1">
                <a:solidFill>
                  <a:srgbClr val="663300"/>
                </a:solidFill>
              </a:rPr>
              <a:t>buy-back</a:t>
            </a:r>
            <a:r>
              <a:rPr lang="pl-PL" dirty="0" err="1">
                <a:solidFill>
                  <a:srgbClr val="663300"/>
                </a:solidFill>
              </a:rPr>
              <a:t>’u</a:t>
            </a:r>
            <a:r>
              <a:rPr lang="pl-PL" dirty="0">
                <a:solidFill>
                  <a:srgbClr val="663300"/>
                </a:solidFill>
              </a:rPr>
              <a:t> lub dywidendy (12,7 mln zł za rok 2022)</a:t>
            </a:r>
            <a:r>
              <a:rPr lang="pl-PL" b="1" dirty="0">
                <a:solidFill>
                  <a:srgbClr val="663300"/>
                </a:solidFill>
              </a:rPr>
              <a:t> </a:t>
            </a: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4788" y="0"/>
            <a:ext cx="741521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663300"/>
                </a:solidFill>
              </a:rPr>
              <a:t>Potencjał rozwojowy i dzielenia się zyskami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B736A2-4E6F-447F-B52D-8D9D2CA21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F1B81-C3DD-49DE-A4F0-13DFDC774F11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68587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9F430BB-7859-4045-81EA-E3CCFB4DE772}" type="slidenum">
              <a:rPr lang="pl-PL" sz="1200">
                <a:solidFill>
                  <a:srgbClr val="898989"/>
                </a:solidFill>
                <a:latin typeface="Calibri" pitchFamily="34" charset="0"/>
              </a:rPr>
              <a:pPr algn="r"/>
              <a:t>16</a:t>
            </a:fld>
            <a:endParaRPr lang="pl-P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43608" y="1393031"/>
            <a:ext cx="7344816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dirty="0">
                <a:solidFill>
                  <a:srgbClr val="663300"/>
                </a:solidFill>
              </a:rPr>
              <a:t>Poprawa warunków rynkowych i wyników funduszy inwestycyjnych</a:t>
            </a: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pl-PL" dirty="0">
                <a:solidFill>
                  <a:srgbClr val="663300"/>
                </a:solidFill>
              </a:rPr>
              <a:t>Aktywa pod zarządzaniem: </a:t>
            </a:r>
            <a:r>
              <a:rPr lang="pl-PL" b="1" dirty="0">
                <a:solidFill>
                  <a:srgbClr val="FF0000"/>
                </a:solidFill>
              </a:rPr>
              <a:t>3,82 mld zł, +25% </a:t>
            </a:r>
            <a:r>
              <a:rPr lang="pl-PL" b="1" dirty="0" err="1">
                <a:solidFill>
                  <a:srgbClr val="FF0000"/>
                </a:solidFill>
              </a:rPr>
              <a:t>ytd</a:t>
            </a:r>
            <a:endParaRPr lang="pl-PL" b="1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pl-PL" dirty="0">
                <a:solidFill>
                  <a:srgbClr val="663300"/>
                </a:solidFill>
              </a:rPr>
              <a:t>Skonsolidowany zysk netto (przypisany akcjonariuszom </a:t>
            </a:r>
            <a:r>
              <a:rPr lang="pl-PL" dirty="0" err="1">
                <a:solidFill>
                  <a:srgbClr val="663300"/>
                </a:solidFill>
              </a:rPr>
              <a:t>jed</a:t>
            </a:r>
            <a:r>
              <a:rPr lang="pl-PL" dirty="0">
                <a:solidFill>
                  <a:srgbClr val="663300"/>
                </a:solidFill>
              </a:rPr>
              <a:t>. domin.): </a:t>
            </a:r>
            <a:r>
              <a:rPr lang="pl-PL" b="1" dirty="0">
                <a:solidFill>
                  <a:srgbClr val="FF0000"/>
                </a:solidFill>
              </a:rPr>
              <a:t>4,7 mln zł, +60% r/r</a:t>
            </a: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pl-PL" dirty="0">
                <a:solidFill>
                  <a:srgbClr val="663300"/>
                </a:solidFill>
              </a:rPr>
              <a:t>Potencjalna opłata zmienna: </a:t>
            </a:r>
            <a:r>
              <a:rPr lang="pl-PL" b="1" dirty="0">
                <a:solidFill>
                  <a:srgbClr val="FF0000"/>
                </a:solidFill>
              </a:rPr>
              <a:t>17 mln zł</a:t>
            </a: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pl-PL" dirty="0">
                <a:solidFill>
                  <a:srgbClr val="663300"/>
                </a:solidFill>
              </a:rPr>
              <a:t>Kapitał własny (przypisany akcjonariuszom </a:t>
            </a:r>
            <a:r>
              <a:rPr lang="pl-PL" dirty="0" err="1">
                <a:solidFill>
                  <a:srgbClr val="663300"/>
                </a:solidFill>
              </a:rPr>
              <a:t>jed</a:t>
            </a:r>
            <a:r>
              <a:rPr lang="pl-PL" dirty="0">
                <a:solidFill>
                  <a:srgbClr val="663300"/>
                </a:solidFill>
              </a:rPr>
              <a:t>. domin.): </a:t>
            </a:r>
            <a:r>
              <a:rPr lang="pl-PL" b="1" dirty="0">
                <a:solidFill>
                  <a:srgbClr val="FF0000"/>
                </a:solidFill>
              </a:rPr>
              <a:t>80,4 mln zł</a:t>
            </a:r>
          </a:p>
          <a:p>
            <a:pPr marL="342900" indent="-342900">
              <a:spcBef>
                <a:spcPct val="20000"/>
              </a:spcBef>
            </a:pPr>
            <a:endParaRPr lang="pl-PL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pl-PL" dirty="0">
              <a:solidFill>
                <a:srgbClr val="6633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4788" y="0"/>
            <a:ext cx="7415212" cy="8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663300"/>
                </a:solidFill>
              </a:rPr>
              <a:t>Podsumowanie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1"/>
          <p:cNvSpPr txBox="1">
            <a:spLocks/>
          </p:cNvSpPr>
          <p:nvPr/>
        </p:nvSpPr>
        <p:spPr bwMode="auto">
          <a:xfrm>
            <a:off x="1043608" y="5949280"/>
            <a:ext cx="67025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pl-PL" sz="1200" b="1" kern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Quercus TFI S.A.,</a:t>
            </a:r>
            <a:r>
              <a:rPr lang="pl-PL" sz="1200" kern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ul. Nowy Świat 6/12, 00-400 Warszawa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pl-PL" sz="1200" kern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+48 22 205 30 00, fax +48 22 205 30 01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pl-PL" sz="1200" kern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www.quercustfi.pl</a:t>
            </a:r>
            <a:r>
              <a:rPr lang="pl-PL" sz="1200" kern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sz="1200" kern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www.qnews.pl</a:t>
            </a:r>
            <a:r>
              <a:rPr lang="pl-PL" sz="1200" kern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2" descr="Quercus TF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5040560" cy="8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9ECD781-EC30-4D83-BA04-858C5206F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74" y="1556792"/>
            <a:ext cx="793151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pl-PL" sz="800" dirty="0">
                <a:solidFill>
                  <a:srgbClr val="663300"/>
                </a:solidFill>
              </a:rPr>
              <a:t>Zamieszczone w niniejszej prezentacji informacje dotyczące QUERCUS </a:t>
            </a:r>
            <a:r>
              <a:rPr lang="pl-PL" sz="800" dirty="0" err="1">
                <a:solidFill>
                  <a:srgbClr val="663300"/>
                </a:solidFill>
              </a:rPr>
              <a:t>Absolute</a:t>
            </a:r>
            <a:r>
              <a:rPr lang="pl-PL" sz="800" dirty="0">
                <a:solidFill>
                  <a:srgbClr val="663300"/>
                </a:solidFill>
              </a:rPr>
              <a:t> Return FIZ,  QUERCUS Global </a:t>
            </a:r>
            <a:r>
              <a:rPr lang="pl-PL" sz="800" dirty="0" err="1">
                <a:solidFill>
                  <a:srgbClr val="663300"/>
                </a:solidFill>
              </a:rPr>
              <a:t>Balanced</a:t>
            </a:r>
            <a:r>
              <a:rPr lang="pl-PL" sz="800" dirty="0">
                <a:solidFill>
                  <a:srgbClr val="663300"/>
                </a:solidFill>
              </a:rPr>
              <a:t> Plus FIZ, Acer </a:t>
            </a:r>
            <a:r>
              <a:rPr lang="pl-PL" sz="800" dirty="0" err="1">
                <a:solidFill>
                  <a:srgbClr val="663300"/>
                </a:solidFill>
              </a:rPr>
              <a:t>Multistrategy</a:t>
            </a:r>
            <a:r>
              <a:rPr lang="pl-PL" sz="800" dirty="0">
                <a:solidFill>
                  <a:srgbClr val="663300"/>
                </a:solidFill>
              </a:rPr>
              <a:t> FIZ, Alphaset FIZ oraz QUERCUS </a:t>
            </a:r>
            <a:r>
              <a:rPr lang="pl-PL" sz="800" dirty="0" err="1">
                <a:solidFill>
                  <a:srgbClr val="663300"/>
                </a:solidFill>
              </a:rPr>
              <a:t>Multistrategy</a:t>
            </a:r>
            <a:r>
              <a:rPr lang="pl-PL" sz="800" dirty="0">
                <a:solidFill>
                  <a:srgbClr val="663300"/>
                </a:solidFill>
              </a:rPr>
              <a:t> FIZ nie są i nie mogą być traktowane jako proponowanie nabycia certyfikatów inwestycyjnych, ani proponowanie złożenia zapisu na certyfikaty inwestycyjne, jak również nie stanowią oferty w rozumieniu art. 66 Kodeksu cywilnego. Zamieszczone w niniejszej prezentacji informacje nie stanowią informacji rekomendującej lub sugerującej strategię inwestycyjną ani rekomendacji inwestycyjnej w rozumieniu rozporządzenia Parlamentu Europejskiego i Rady (UE) nr 596/2014 z dnia 16 kwietnia 2014 r. w sprawie nadużyć na rynku (rozporządzenie w sprawie nadużyć na rynku oraz uchylające dyrektywę 2003/6/WE Parlamentu Europejskiego i Rady i dyrektywy Komisji 2003/124/WE, 2003/125/WE i 2004/72/WE). Emisja certyfikatów inwestycyjnych QUERCUS </a:t>
            </a:r>
            <a:r>
              <a:rPr lang="pl-PL" sz="800" dirty="0" err="1">
                <a:solidFill>
                  <a:srgbClr val="663300"/>
                </a:solidFill>
              </a:rPr>
              <a:t>Absolute</a:t>
            </a:r>
            <a:r>
              <a:rPr lang="pl-PL" sz="800" dirty="0">
                <a:solidFill>
                  <a:srgbClr val="663300"/>
                </a:solidFill>
              </a:rPr>
              <a:t> Return FIZ, QUERCUS Global </a:t>
            </a:r>
            <a:r>
              <a:rPr lang="pl-PL" sz="800" dirty="0" err="1">
                <a:solidFill>
                  <a:srgbClr val="663300"/>
                </a:solidFill>
              </a:rPr>
              <a:t>Balanced</a:t>
            </a:r>
            <a:r>
              <a:rPr lang="pl-PL" sz="800" dirty="0">
                <a:solidFill>
                  <a:srgbClr val="663300"/>
                </a:solidFill>
              </a:rPr>
              <a:t> Plus FIZ, Acer </a:t>
            </a:r>
            <a:r>
              <a:rPr lang="pl-PL" sz="800" dirty="0" err="1">
                <a:solidFill>
                  <a:srgbClr val="663300"/>
                </a:solidFill>
              </a:rPr>
              <a:t>Multistrategy</a:t>
            </a:r>
            <a:r>
              <a:rPr lang="pl-PL" sz="800" dirty="0">
                <a:solidFill>
                  <a:srgbClr val="663300"/>
                </a:solidFill>
              </a:rPr>
              <a:t> FIZ i Alphaset FIZ odbywać się może wyłącznie poprzez propozycje objęcia certyfikatów inwestycyjnych skierowane do mniej niż 150 imiennie wskazanych osób. Emisja certyfikatów inwestycyjnych QUERCUS </a:t>
            </a:r>
            <a:r>
              <a:rPr lang="pl-PL" sz="800" dirty="0" err="1">
                <a:solidFill>
                  <a:srgbClr val="663300"/>
                </a:solidFill>
              </a:rPr>
              <a:t>Multistrategy</a:t>
            </a:r>
            <a:r>
              <a:rPr lang="pl-PL" sz="800" dirty="0">
                <a:solidFill>
                  <a:srgbClr val="663300"/>
                </a:solidFill>
              </a:rPr>
              <a:t> FIZ odbywa się wyłącznie poprzez ofertę publiczną na podstawie zatwierdzonego prospektu emisyjnego. Wyłącznym prawnie wiążącym źródłem informacji o wyżej wymienionych funduszach, prowadzonej przez te fundusze polityce inwestycyjnej oraz czynnikach ryzyka związanych z inwestowaniem w certyfikaty inwestycyjne tych funduszy, są warunki emisji certyfikatów inwestycyjnych/prospekt emisyjny oraz statuty funduszy. </a:t>
            </a:r>
          </a:p>
          <a:p>
            <a:pPr algn="just"/>
            <a:r>
              <a:rPr lang="pl-PL" sz="800" dirty="0">
                <a:solidFill>
                  <a:srgbClr val="663300"/>
                </a:solidFill>
              </a:rPr>
              <a:t>Przekazanie niniejszych informacji nie stanowi usługi doradztwa inwestycyjnego. Inwestorzy powinni uzyskać własną niezależną poradę przed podjęciem decyzji o dokonaniu inwestycji. </a:t>
            </a:r>
          </a:p>
          <a:p>
            <a:pPr algn="just"/>
            <a:r>
              <a:rPr lang="pl-PL" sz="800" dirty="0">
                <a:solidFill>
                  <a:srgbClr val="663300"/>
                </a:solidFill>
              </a:rPr>
              <a:t>QUERCUS Dłużny Krótkoterminowy, QUERCUS Ochrony Kapitału, QUERCUS Obligacji Skarbowych, QUERCUS  Stabilny, QUERCUS Global </a:t>
            </a:r>
            <a:r>
              <a:rPr lang="pl-PL" sz="800" dirty="0" err="1">
                <a:solidFill>
                  <a:srgbClr val="663300"/>
                </a:solidFill>
              </a:rPr>
              <a:t>Balanced</a:t>
            </a:r>
            <a:r>
              <a:rPr lang="pl-PL" sz="800" dirty="0">
                <a:solidFill>
                  <a:srgbClr val="663300"/>
                </a:solidFill>
              </a:rPr>
              <a:t>, QUERCUS Agresywny, QUERCUS Global </a:t>
            </a:r>
            <a:r>
              <a:rPr lang="pl-PL" sz="800" dirty="0" err="1">
                <a:solidFill>
                  <a:srgbClr val="663300"/>
                </a:solidFill>
              </a:rPr>
              <a:t>Growth</a:t>
            </a:r>
            <a:r>
              <a:rPr lang="pl-PL" sz="800" dirty="0">
                <a:solidFill>
                  <a:srgbClr val="663300"/>
                </a:solidFill>
              </a:rPr>
              <a:t>, QUERCUS </a:t>
            </a:r>
            <a:r>
              <a:rPr lang="pl-PL" sz="800" dirty="0" err="1">
                <a:solidFill>
                  <a:srgbClr val="663300"/>
                </a:solidFill>
              </a:rPr>
              <a:t>lev</a:t>
            </a:r>
            <a:r>
              <a:rPr lang="pl-PL" sz="800" dirty="0">
                <a:solidFill>
                  <a:srgbClr val="663300"/>
                </a:solidFill>
              </a:rPr>
              <a:t>, QUERCUS </a:t>
            </a:r>
            <a:r>
              <a:rPr lang="pl-PL" sz="800" dirty="0" err="1">
                <a:solidFill>
                  <a:srgbClr val="663300"/>
                </a:solidFill>
              </a:rPr>
              <a:t>short</a:t>
            </a:r>
            <a:r>
              <a:rPr lang="pl-PL" sz="800" dirty="0">
                <a:solidFill>
                  <a:srgbClr val="663300"/>
                </a:solidFill>
              </a:rPr>
              <a:t>, QUERCUS Gold, (dalej „Subfundusze”) są subfunduszami QUERCUS Parasolowy SFIO. Informacje o QUERCUS Parasolowy SFIO oraz jego subfunduszach, w tym szczegółowy opis czynników ryzyka, zawarte są w Prospekcie Informacyjnym, dostępnym w siedzibie Quercus TFI S.A. QUERCUS Parasolowy SFIO może lokować powyżej 35% wartości aktywów subfunduszy QUERCUS Dłużny Krótkoterminowy, QUERCUS Ochrony Kapitału, QUERCUS Obligacji Skarbowych, QUERCUS  Stabilny, QUERCUS Global </a:t>
            </a:r>
            <a:r>
              <a:rPr lang="pl-PL" sz="800" dirty="0" err="1">
                <a:solidFill>
                  <a:srgbClr val="663300"/>
                </a:solidFill>
              </a:rPr>
              <a:t>Balanced</a:t>
            </a:r>
            <a:r>
              <a:rPr lang="pl-PL" sz="800" dirty="0">
                <a:solidFill>
                  <a:srgbClr val="663300"/>
                </a:solidFill>
              </a:rPr>
              <a:t>, QUERCUS Agresywny w papiery wartościowe emitowane, poręczone lub gwarantowane przez Skarb Państwa lub Narodowy Bank Polski. QUERCUS Parasolowy SFIO może lokować powyżej 35% aktywów w papiery wartościowe emitowane, poręczone lub gwarantowane przez Departament Skarbu Stanów Zjednoczonych Ameryki lub Republikę Federalną Niemiec. QUERCUS Parasolowy SFIO lokuje aktywa subfunduszy QUERCUS </a:t>
            </a:r>
            <a:r>
              <a:rPr lang="pl-PL" sz="800" dirty="0" err="1">
                <a:solidFill>
                  <a:srgbClr val="663300"/>
                </a:solidFill>
              </a:rPr>
              <a:t>lev</a:t>
            </a:r>
            <a:r>
              <a:rPr lang="pl-PL" sz="800" dirty="0">
                <a:solidFill>
                  <a:srgbClr val="663300"/>
                </a:solidFill>
              </a:rPr>
              <a:t> oraz QUERCUS </a:t>
            </a:r>
            <a:r>
              <a:rPr lang="pl-PL" sz="800" dirty="0" err="1">
                <a:solidFill>
                  <a:srgbClr val="663300"/>
                </a:solidFill>
              </a:rPr>
              <a:t>short</a:t>
            </a:r>
            <a:r>
              <a:rPr lang="pl-PL" sz="800" dirty="0">
                <a:solidFill>
                  <a:srgbClr val="663300"/>
                </a:solidFill>
              </a:rPr>
              <a:t> w kontrakty terminowe na indeks WIG20. Z inwestycjami w te instrumenty wiąże się wysokie ryzyko inwestycyjne, w szczególności ryzyko stosowania dźwigni finansowej, szczegółowo opisane w Prospekcie Informacyjnym. Celem polityki inwestycyjnej QUERCUS </a:t>
            </a:r>
            <a:r>
              <a:rPr lang="pl-PL" sz="800" dirty="0" err="1">
                <a:solidFill>
                  <a:srgbClr val="663300"/>
                </a:solidFill>
              </a:rPr>
              <a:t>lev</a:t>
            </a:r>
            <a:r>
              <a:rPr lang="pl-PL" sz="800" dirty="0">
                <a:solidFill>
                  <a:srgbClr val="663300"/>
                </a:solidFill>
              </a:rPr>
              <a:t> jest odwzorowanie zmian indeksu WIG20lev. Celem polityki inwestycyjnej QUERCUS </a:t>
            </a:r>
            <a:r>
              <a:rPr lang="pl-PL" sz="800" dirty="0" err="1">
                <a:solidFill>
                  <a:srgbClr val="663300"/>
                </a:solidFill>
              </a:rPr>
              <a:t>short</a:t>
            </a:r>
            <a:r>
              <a:rPr lang="pl-PL" sz="800" dirty="0">
                <a:solidFill>
                  <a:srgbClr val="663300"/>
                </a:solidFill>
              </a:rPr>
              <a:t> jest odwzorowanie zmian indeksu WIG20short. QUERCUS Parasolowy SFIO lokuje aktywa QUERCUS Gold  w towarowe instrumenty pochodne, notowane na rynku COMEX prowadzonym przez New York </a:t>
            </a:r>
            <a:r>
              <a:rPr lang="pl-PL" sz="800" dirty="0" err="1">
                <a:solidFill>
                  <a:srgbClr val="663300"/>
                </a:solidFill>
              </a:rPr>
              <a:t>Mercantile</a:t>
            </a:r>
            <a:r>
              <a:rPr lang="pl-PL" sz="800" dirty="0">
                <a:solidFill>
                  <a:srgbClr val="663300"/>
                </a:solidFill>
              </a:rPr>
              <a:t> Exchange. Subfundusze QUERCUS Dłużny Krótkoterminowy, QUERCUS Ochrony Kapitału i QUERCUS Obligacji Skarbowych nie są subfunduszami rynku pieniężnego w rozumieniu rozporządzenia Parlamentu Europejskiego i Rady (UE) 2017/1131 z dnia 14 czerwca 2017 r. w sprawie funduszy rynku pieniężnego.</a:t>
            </a:r>
          </a:p>
          <a:p>
            <a:pPr algn="just"/>
            <a:r>
              <a:rPr lang="pl-PL" sz="800" dirty="0">
                <a:solidFill>
                  <a:srgbClr val="663300"/>
                </a:solidFill>
              </a:rPr>
              <a:t>Wartość aktywów netto Subfunduszy, QUERCUS </a:t>
            </a:r>
            <a:r>
              <a:rPr lang="pl-PL" sz="800" dirty="0" err="1">
                <a:solidFill>
                  <a:srgbClr val="663300"/>
                </a:solidFill>
              </a:rPr>
              <a:t>Absolute</a:t>
            </a:r>
            <a:r>
              <a:rPr lang="pl-PL" sz="800" dirty="0">
                <a:solidFill>
                  <a:srgbClr val="663300"/>
                </a:solidFill>
              </a:rPr>
              <a:t> Return FIZ, QUERCUS Global </a:t>
            </a:r>
            <a:r>
              <a:rPr lang="pl-PL" sz="800" dirty="0" err="1">
                <a:solidFill>
                  <a:srgbClr val="663300"/>
                </a:solidFill>
              </a:rPr>
              <a:t>Balanced</a:t>
            </a:r>
            <a:r>
              <a:rPr lang="pl-PL" sz="800" dirty="0">
                <a:solidFill>
                  <a:srgbClr val="663300"/>
                </a:solidFill>
              </a:rPr>
              <a:t> Plus FIZ, Acer </a:t>
            </a:r>
            <a:r>
              <a:rPr lang="pl-PL" sz="800" dirty="0" err="1">
                <a:solidFill>
                  <a:srgbClr val="663300"/>
                </a:solidFill>
              </a:rPr>
              <a:t>Multistrategy</a:t>
            </a:r>
            <a:r>
              <a:rPr lang="pl-PL" sz="800" dirty="0">
                <a:solidFill>
                  <a:srgbClr val="663300"/>
                </a:solidFill>
              </a:rPr>
              <a:t> FIZ i Alphaset FIZ może cechować się dużą zmiennością, ze względu na skład portfela, a w szczególności inwestowanie aktywów w akcje i instrumenty pochodne. </a:t>
            </a:r>
          </a:p>
          <a:p>
            <a:pPr algn="just"/>
            <a:r>
              <a:rPr lang="pl-PL" sz="800" dirty="0">
                <a:solidFill>
                  <a:srgbClr val="663300"/>
                </a:solidFill>
              </a:rPr>
              <a:t>Przedstawione w prezentacji wyniki inwestycyjne mają charakter historyczny i nie stanowią gwarancji uzyskania podobnych w przyszłości. Ponadto nie uwzględniają podatku od dochodów kapitałowych oraz opłat manipulacyjnych. Jeśli nie podano inaczej, źródłem informacji jest Quercus TFI S.A. lub Bloomberg, a dane prezentowane są według stanu na k. IX 2023 r. Quercus TFI S.A. posiada zezwolenie na prowadzenie działalności udzielone przez Komisję Nadzoru Finansowego, będącą dla Quercus TFI S.A. organem nadzoru.</a:t>
            </a:r>
          </a:p>
          <a:p>
            <a:pPr algn="just">
              <a:spcBef>
                <a:spcPts val="0"/>
              </a:spcBef>
              <a:defRPr/>
            </a:pPr>
            <a:endParaRPr lang="pl-PL" sz="800" dirty="0">
              <a:solidFill>
                <a:srgbClr val="663300"/>
              </a:solidFill>
            </a:endParaRPr>
          </a:p>
          <a:p>
            <a:pPr marL="342900" indent="-342900" algn="just">
              <a:spcBef>
                <a:spcPct val="20000"/>
              </a:spcBef>
            </a:pPr>
            <a:endParaRPr lang="pl-PL" sz="8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1520" y="1340768"/>
            <a:ext cx="86409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1844824"/>
            <a:ext cx="8073481" cy="16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32047" y="5789494"/>
            <a:ext cx="3468943" cy="35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kern="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pl-PL" sz="1600" i="0" u="none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października 2023 r.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D1ACC02-9228-43CA-AFBA-692EAE8699FC}"/>
              </a:ext>
            </a:extLst>
          </p:cNvPr>
          <p:cNvSpPr/>
          <p:nvPr/>
        </p:nvSpPr>
        <p:spPr>
          <a:xfrm>
            <a:off x="0" y="1672062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4000" b="1" dirty="0">
                <a:solidFill>
                  <a:srgbClr val="663300"/>
                </a:solidFill>
              </a:rPr>
              <a:t>Wyniki finansowe za 3Q23</a:t>
            </a:r>
          </a:p>
          <a:p>
            <a:pPr algn="ctr" eaLnBrk="0" hangingPunct="0"/>
            <a:br>
              <a:rPr lang="pl-PL" sz="4000" b="1" dirty="0">
                <a:solidFill>
                  <a:srgbClr val="663300"/>
                </a:solidFill>
              </a:rPr>
            </a:br>
            <a:endParaRPr lang="pl-PL" sz="2800" b="1" dirty="0">
              <a:solidFill>
                <a:srgbClr val="663300"/>
              </a:solidFill>
            </a:endParaRPr>
          </a:p>
          <a:p>
            <a:pPr algn="ctr" eaLnBrk="0" hangingPunct="0"/>
            <a:r>
              <a:rPr lang="pl-PL" sz="2800" dirty="0">
                <a:solidFill>
                  <a:srgbClr val="CC9900"/>
                </a:solidFill>
              </a:rPr>
              <a:t>Prezentacja analityczna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FA1BB8C-583D-43A2-8BA6-080D52C6A754}"/>
              </a:ext>
            </a:extLst>
          </p:cNvPr>
          <p:cNvSpPr/>
          <p:nvPr/>
        </p:nvSpPr>
        <p:spPr>
          <a:xfrm>
            <a:off x="2286000" y="4633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rgbClr val="663300"/>
                </a:solidFill>
              </a:rPr>
              <a:t>dr hab. Sebastian Buczek</a:t>
            </a:r>
          </a:p>
          <a:p>
            <a:pPr algn="ctr"/>
            <a:r>
              <a:rPr lang="pl-PL" dirty="0">
                <a:solidFill>
                  <a:srgbClr val="663300"/>
                </a:solidFill>
              </a:rPr>
              <a:t>Prezes Zarządu Quercus TFI S.A.</a:t>
            </a:r>
          </a:p>
        </p:txBody>
      </p:sp>
    </p:spTree>
    <p:extLst>
      <p:ext uri="{BB962C8B-B14F-4D97-AF65-F5344CB8AC3E}">
        <p14:creationId xmlns:p14="http://schemas.microsoft.com/office/powerpoint/2010/main" val="21540922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430BB-7859-4045-81EA-E3CCFB4DE77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71600" y="1700808"/>
            <a:ext cx="7776864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Lokalny szczyt na rynkach akcji na k. lipca, poprawa wyników funduszy inwestycyjnych w br. i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momentum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biznesowego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Mniejsza p</a:t>
            </a:r>
            <a:r>
              <a:rPr lang="pl-PL" dirty="0">
                <a:solidFill>
                  <a:srgbClr val="663300"/>
                </a:solidFill>
              </a:rPr>
              <a:t>r</a:t>
            </a:r>
            <a:r>
              <a:rPr kumimoji="0" lang="pl-PL" sz="1800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esja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konkurencyjna ze strony depozytów bankowych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ze względu na spadek inflacji i obniżki stóp procentowych przez RPP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 5,75% na początku października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Wysoki poziom konkurencji na rynku TFI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w tym preferowanie przez banki produktów własnych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4788" y="0"/>
            <a:ext cx="7607572" cy="8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Poprawa na rynku funduszy w Polsce w </a:t>
            </a:r>
            <a:r>
              <a:rPr lang="pl-PL" sz="2400" b="1" dirty="0">
                <a:solidFill>
                  <a:srgbClr val="663300"/>
                </a:solidFill>
              </a:rPr>
              <a:t>3Q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06990288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430BB-7859-4045-81EA-E3CCFB4DE77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4788" y="0"/>
            <a:ext cx="7607572" cy="8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663300"/>
                </a:solidFill>
              </a:rPr>
              <a:t>Solidne wyniki funduszy QUERCUS po 1-3Q23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4A15DD3-774A-D7CA-A05F-A59689E3E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954257"/>
              </p:ext>
            </p:extLst>
          </p:nvPr>
        </p:nvGraphicFramePr>
        <p:xfrm>
          <a:off x="1619672" y="1268760"/>
          <a:ext cx="6047835" cy="4176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3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642">
                  <a:extLst>
                    <a:ext uri="{9D8B030D-6E8A-4147-A177-3AD203B41FA5}">
                      <a16:colId xmlns:a16="http://schemas.microsoft.com/office/drawing/2014/main" val="3877632674"/>
                    </a:ext>
                  </a:extLst>
                </a:gridCol>
              </a:tblGrid>
              <a:tr h="609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Subfundusz / fundusz</a:t>
                      </a:r>
                      <a:endParaRPr lang="pl-PL" sz="1400" b="1" dirty="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042" marR="37042" marT="79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Aktywa </a:t>
                      </a:r>
                      <a:br>
                        <a:rPr lang="pl-PL" sz="1400" b="1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b="1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IX 2023 (mln zł)</a:t>
                      </a:r>
                    </a:p>
                  </a:txBody>
                  <a:tcPr marL="37042" marR="37042" marT="793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Wynik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I-IX 2023</a:t>
                      </a:r>
                    </a:p>
                  </a:txBody>
                  <a:tcPr marL="0" marR="5979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Global Growth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25,9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24,03%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Agresywny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437,9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22,11%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638408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Absolute Return FIZ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46,2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17,41%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867468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Stabilny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207,6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12,80%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447086"/>
                  </a:ext>
                </a:extLst>
              </a:tr>
              <a:tr h="204213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Multistrategy FIZ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58,9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10,35%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565279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Obligacji Skarbowych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367,4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9,23%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438425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Ochrony Kapitału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1 054,0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9,16%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Dłużny Krótkoterminowy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447,5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9,08%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527936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lev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103,1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8,40%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482786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Global Balanced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226,0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6,87%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890045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Global Balanced Plus FIZ</a:t>
                      </a:r>
                      <a:endParaRPr lang="pl-PL" sz="1400">
                        <a:solidFill>
                          <a:srgbClr val="6633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45,4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5,81%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Acer Multistrategy FIZ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63,0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4,63%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83827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Gold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133,5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1,75%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78734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short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46,7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-0,85%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237565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QUERCUS Silver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53,6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-6,51%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008964"/>
                  </a:ext>
                </a:extLst>
              </a:tr>
              <a:tr h="220014">
                <a:tc>
                  <a:txBody>
                    <a:bodyPr/>
                    <a:lstStyle/>
                    <a:p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Private Equity Multifund FIZ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0" marR="7175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>
                          <a:solidFill>
                            <a:srgbClr val="66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-9,48%</a:t>
                      </a:r>
                    </a:p>
                  </a:txBody>
                  <a:tcPr marL="44450" marR="4445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939204"/>
                  </a:ext>
                </a:extLst>
              </a:tr>
            </a:tbl>
          </a:graphicData>
        </a:graphic>
      </p:graphicFrame>
      <p:pic>
        <p:nvPicPr>
          <p:cNvPr id="3" name="Obraz 2">
            <a:hlinkClick r:id="rId2"/>
            <a:extLst>
              <a:ext uri="{FF2B5EF4-FFF2-40B4-BE49-F238E27FC236}">
                <a16:creationId xmlns:a16="http://schemas.microsoft.com/office/drawing/2014/main" id="{55DB2D5A-C351-41E3-F046-0F412EF8D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1" y="2119837"/>
            <a:ext cx="750750" cy="224703"/>
          </a:xfrm>
          <a:prstGeom prst="rect">
            <a:avLst/>
          </a:prstGeom>
        </p:spPr>
      </p:pic>
      <p:pic>
        <p:nvPicPr>
          <p:cNvPr id="4" name="Obraz 3">
            <a:hlinkClick r:id="rId4"/>
            <a:extLst>
              <a:ext uri="{FF2B5EF4-FFF2-40B4-BE49-F238E27FC236}">
                <a16:creationId xmlns:a16="http://schemas.microsoft.com/office/drawing/2014/main" id="{BBF7983A-5CE5-DF9A-8982-D21E82CEDF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1" y="3211495"/>
            <a:ext cx="750750" cy="223955"/>
          </a:xfrm>
          <a:prstGeom prst="rect">
            <a:avLst/>
          </a:prstGeom>
        </p:spPr>
      </p:pic>
      <p:pic>
        <p:nvPicPr>
          <p:cNvPr id="5" name="Obraz 4">
            <a:hlinkClick r:id="rId2"/>
            <a:extLst>
              <a:ext uri="{FF2B5EF4-FFF2-40B4-BE49-F238E27FC236}">
                <a16:creationId xmlns:a16="http://schemas.microsoft.com/office/drawing/2014/main" id="{0C36EFA2-D8DD-7D2C-0820-ED2D514D2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1" y="3443305"/>
            <a:ext cx="750750" cy="22470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570D365-D832-7A40-4A77-48524B7D6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839" y="1889906"/>
            <a:ext cx="224097" cy="21260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75FF20-270A-DC74-BE2A-B34D81620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843" y="2102511"/>
            <a:ext cx="224097" cy="21260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2C9FEAF-6ECB-F446-83F0-FA3BD46F8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3230700"/>
            <a:ext cx="224097" cy="21260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80A6C19-D467-1209-AFD4-B87E2C3F4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435450"/>
            <a:ext cx="224097" cy="212605"/>
          </a:xfrm>
          <a:prstGeom prst="rect">
            <a:avLst/>
          </a:prstGeom>
        </p:spPr>
      </p:pic>
      <p:pic>
        <p:nvPicPr>
          <p:cNvPr id="10" name="Obraz 9">
            <a:hlinkClick r:id="rId7"/>
            <a:extLst>
              <a:ext uri="{FF2B5EF4-FFF2-40B4-BE49-F238E27FC236}">
                <a16:creationId xmlns:a16="http://schemas.microsoft.com/office/drawing/2014/main" id="{EBB61F6F-1738-10AE-1734-004EF34B77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76" y="5924943"/>
            <a:ext cx="1289063" cy="295087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497F68FE-E02B-F114-E479-B5538F1340A8}"/>
              </a:ext>
            </a:extLst>
          </p:cNvPr>
          <p:cNvSpPr/>
          <p:nvPr/>
        </p:nvSpPr>
        <p:spPr>
          <a:xfrm>
            <a:off x="1619672" y="5950938"/>
            <a:ext cx="7204732" cy="36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l-PL" sz="800" kern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quercustfi.pl, 29.09.2023 r.</a:t>
            </a:r>
          </a:p>
          <a:p>
            <a:pPr marL="0" lvl="1" defTabSz="76197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800" kern="0" dirty="0">
                <a:solidFill>
                  <a:srgbClr val="663300"/>
                </a:solidFill>
                <a:latin typeface="Arial"/>
                <a:cs typeface="Arial" panose="020B0604020202020204" pitchFamily="34" charset="0"/>
              </a:rPr>
              <a:t>W</a:t>
            </a:r>
            <a:r>
              <a:rPr lang="pl-PL" sz="800" dirty="0">
                <a:solidFill>
                  <a:srgbClr val="663300"/>
                </a:solidFill>
                <a:latin typeface="Arial"/>
                <a:cs typeface="+mn-cs"/>
              </a:rPr>
              <a:t>yniki inwestycyjne mają charakter historyczny i nie stanowią gwarancji uzyskania podobnych w przyszłości.</a:t>
            </a:r>
            <a:endParaRPr lang="pl-PL" sz="800" kern="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2390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430BB-7859-4045-81EA-E3CCFB4DE77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4788" y="0"/>
            <a:ext cx="7607572" cy="8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QUERCUS Ochrony Kapitału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srgbClr val="663300"/>
                </a:solidFill>
              </a:rPr>
              <a:t>liderem rankingu Analizy.pl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58FD45E-2D01-5A55-DBCD-ACABBBA25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46" y="1403605"/>
            <a:ext cx="6057900" cy="447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hlinkClick r:id="rId3"/>
            <a:extLst>
              <a:ext uri="{FF2B5EF4-FFF2-40B4-BE49-F238E27FC236}">
                <a16:creationId xmlns:a16="http://schemas.microsoft.com/office/drawing/2014/main" id="{81EB049E-299D-A83E-B989-7C9E54EFD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6" y="2242379"/>
            <a:ext cx="750750" cy="22395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5140642-4A88-18BC-1E1A-2D5FA45D1795}"/>
              </a:ext>
            </a:extLst>
          </p:cNvPr>
          <p:cNvSpPr/>
          <p:nvPr/>
        </p:nvSpPr>
        <p:spPr>
          <a:xfrm>
            <a:off x="1363045" y="5950939"/>
            <a:ext cx="7461359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l-PL" sz="800" kern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  <a:r>
              <a:rPr lang="pl-PL" sz="8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Ranking funduszy inwestycyjnych (sierpień 2023) - Analizy.pl</a:t>
            </a:r>
            <a:r>
              <a:rPr lang="pl-PL" sz="800" kern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6.09.2023 r. </a:t>
            </a:r>
          </a:p>
          <a:p>
            <a:pPr marL="0" lvl="1" defTabSz="76197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800" kern="0" dirty="0">
                <a:solidFill>
                  <a:srgbClr val="663300"/>
                </a:solidFill>
                <a:latin typeface="Arial"/>
                <a:cs typeface="Arial" panose="020B0604020202020204" pitchFamily="34" charset="0"/>
              </a:rPr>
              <a:t>W</a:t>
            </a:r>
            <a:r>
              <a:rPr lang="pl-PL" sz="800" dirty="0">
                <a:solidFill>
                  <a:srgbClr val="663300"/>
                </a:solidFill>
                <a:latin typeface="Arial"/>
                <a:cs typeface="+mn-cs"/>
              </a:rPr>
              <a:t>yniki inwestycyjne mają charakter historyczny i nie stanowią gwarancji uzyskania podobnych w przyszłości.</a:t>
            </a:r>
            <a:endParaRPr lang="pl-PL" sz="800" kern="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627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430BB-7859-4045-81EA-E3CCFB4DE77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4788" y="0"/>
            <a:ext cx="7607572" cy="8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QUERCUS Agresywny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b="1" dirty="0">
                <a:solidFill>
                  <a:srgbClr val="663300"/>
                </a:solidFill>
              </a:rPr>
              <a:t>liderem rankingu Pulsu Biznesu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2C5F5F1-4551-57CB-2DFB-D5E6D60CF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99" y="1844824"/>
            <a:ext cx="7755265" cy="3517769"/>
          </a:xfrm>
          <a:prstGeom prst="rect">
            <a:avLst/>
          </a:prstGeom>
        </p:spPr>
      </p:pic>
      <p:pic>
        <p:nvPicPr>
          <p:cNvPr id="6" name="Obraz 5">
            <a:hlinkClick r:id="rId3"/>
            <a:extLst>
              <a:ext uri="{FF2B5EF4-FFF2-40B4-BE49-F238E27FC236}">
                <a16:creationId xmlns:a16="http://schemas.microsoft.com/office/drawing/2014/main" id="{9ECBCAAB-F4A0-7848-6165-962D88ABE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5" y="2620906"/>
            <a:ext cx="750750" cy="22470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C6E8839-E29B-40D4-E2C5-82CBF24CBD30}"/>
              </a:ext>
            </a:extLst>
          </p:cNvPr>
          <p:cNvSpPr/>
          <p:nvPr/>
        </p:nvSpPr>
        <p:spPr>
          <a:xfrm>
            <a:off x="757799" y="5950940"/>
            <a:ext cx="806660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6197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800" kern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  <a:r>
              <a:rPr lang="pl-PL" sz="8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Jakie fundusze inwestycyjne są najlepsze? Wskazujemy które warto wybrać - Puls Biznesu - pb.pl</a:t>
            </a:r>
            <a:r>
              <a:rPr lang="pl-PL" sz="800" kern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17.09.2023 r. </a:t>
            </a:r>
          </a:p>
          <a:p>
            <a:pPr marL="0" lvl="1" defTabSz="76197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800" kern="0" dirty="0">
                <a:solidFill>
                  <a:srgbClr val="663300"/>
                </a:solidFill>
                <a:latin typeface="Arial"/>
                <a:cs typeface="Arial" panose="020B0604020202020204" pitchFamily="34" charset="0"/>
              </a:rPr>
              <a:t>W</a:t>
            </a:r>
            <a:r>
              <a:rPr lang="pl-PL" sz="800" dirty="0">
                <a:solidFill>
                  <a:srgbClr val="663300"/>
                </a:solidFill>
                <a:latin typeface="Arial"/>
                <a:cs typeface="+mn-cs"/>
              </a:rPr>
              <a:t>yniki inwestycyjne mają charakter historyczny i nie stanowią gwarancji uzyskania podobnych w przyszłości.</a:t>
            </a:r>
            <a:endParaRPr lang="pl-PL" sz="800" kern="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1907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47377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127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AUM wzrosły w 3Q23 do 3,82 mld zł</a:t>
            </a:r>
            <a:r>
              <a:rPr lang="pl-PL" b="1" kern="0" dirty="0">
                <a:solidFill>
                  <a:srgbClr val="663300"/>
                </a:solidFill>
              </a:rPr>
              <a:t>, </a:t>
            </a:r>
            <a:r>
              <a:rPr lang="pl-PL" b="1" kern="0" dirty="0">
                <a:solidFill>
                  <a:srgbClr val="FF0000"/>
                </a:solidFill>
              </a:rPr>
              <a:t>+25% </a:t>
            </a:r>
            <a:r>
              <a:rPr lang="pl-PL" b="1" kern="0" dirty="0" err="1">
                <a:solidFill>
                  <a:srgbClr val="FF0000"/>
                </a:solidFill>
              </a:rPr>
              <a:t>ytd</a:t>
            </a:r>
            <a:endParaRPr kumimoji="0" lang="pl-PL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0"/>
            <a:ext cx="756084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Aktywa pod zarządzaniem (AUM) Quercus TFI S.A.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3A201A-52FE-4ECD-95E6-20E5EFAAC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F1B81-C3DD-49DE-A4F0-13DFDC774F11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D62C99E-12EF-F894-E61B-B50938F2C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77" y="1872693"/>
            <a:ext cx="8395224" cy="426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5908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9F430BB-7859-4045-81EA-E3CCFB4DE772}" type="slidenum">
              <a:rPr lang="pl-PL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pl-PL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512" y="0"/>
            <a:ext cx="755860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b="1" dirty="0">
                <a:solidFill>
                  <a:srgbClr val="663300"/>
                </a:solidFill>
              </a:rPr>
              <a:t>Miesięczne napływy netto do naszych produktów w latach 2020-2023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E606E085-907C-4B3D-89BD-1B2A67BC4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247226"/>
              </p:ext>
            </p:extLst>
          </p:nvPr>
        </p:nvGraphicFramePr>
        <p:xfrm>
          <a:off x="539552" y="1095374"/>
          <a:ext cx="7776864" cy="466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79661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430BB-7859-4045-81EA-E3CCFB4DE77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01722" y="980728"/>
            <a:ext cx="799075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6633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663300"/>
                </a:solidFill>
              </a:rPr>
              <a:t>DI </a:t>
            </a:r>
            <a:r>
              <a:rPr lang="pl-PL" b="1" dirty="0" err="1">
                <a:solidFill>
                  <a:srgbClr val="663300"/>
                </a:solidFill>
              </a:rPr>
              <a:t>Xelion</a:t>
            </a:r>
            <a:r>
              <a:rPr lang="pl-PL" b="1" dirty="0">
                <a:solidFill>
                  <a:srgbClr val="663300"/>
                </a:solidFill>
              </a:rPr>
              <a:t> – największy niezależny dystrybutor funduszy inwestycyjnych w Polsce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6633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663300"/>
                </a:solidFill>
              </a:rPr>
              <a:t>W grupie Quercus TFI S.A. od 29 X 2021 r., udział 75%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66330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pl-PL" dirty="0">
                <a:solidFill>
                  <a:srgbClr val="663300"/>
                </a:solidFill>
              </a:rPr>
              <a:t>Sieć sprzedaży 167 osób</a:t>
            </a:r>
            <a:endParaRPr lang="pl-PL" sz="1200" dirty="0">
              <a:solidFill>
                <a:srgbClr val="6633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663300"/>
                </a:solidFill>
              </a:rPr>
              <a:t>Aktywa pod administracją na 3Q23: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srgbClr val="663300"/>
                </a:solidFill>
              </a:rPr>
              <a:t>fundusze inwestycyjne i inne instrumenty finansowe 3,8 mld zł, +12% r/r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663300"/>
                </a:solidFill>
              </a:rPr>
              <a:t>w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ramach usługi zarządzania aktywami </a:t>
            </a:r>
            <a:r>
              <a:rPr lang="pl-PL" dirty="0">
                <a:solidFill>
                  <a:srgbClr val="663300"/>
                </a:solidFill>
              </a:rPr>
              <a:t>1,6 mld zł, +31% r/r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663300"/>
                </a:solidFill>
              </a:rPr>
              <a:t>Wyniki 1-3Q23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663300"/>
                </a:solidFill>
              </a:rPr>
              <a:t>Przychody prowizyjne 36,9 mln zł, -1% r/r, zysk netto 1,9 mln zł, +11% r/r, kapitał własny 17,3 mln zł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6633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663300"/>
                </a:solidFill>
              </a:rPr>
              <a:t>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4788" y="0"/>
            <a:ext cx="7607572" cy="8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Dom Inwestycyjny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Xelion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sp. z o.o. (DI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Xelion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736034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26483</TotalTime>
  <Words>2033</Words>
  <Application>Microsoft Office PowerPoint</Application>
  <PresentationFormat>Pokaz na ekranie (4:3)</PresentationFormat>
  <Paragraphs>405</Paragraphs>
  <Slides>17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Czcionka tekstu podstawowego</vt:lpstr>
      <vt:lpstr>Palatino Linotype</vt:lpstr>
      <vt:lpstr>Wingdings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Sebastian Buczek</cp:lastModifiedBy>
  <cp:revision>2142</cp:revision>
  <cp:lastPrinted>2022-08-10T05:36:44Z</cp:lastPrinted>
  <dcterms:created xsi:type="dcterms:W3CDTF">2007-10-08T10:24:21Z</dcterms:created>
  <dcterms:modified xsi:type="dcterms:W3CDTF">2023-10-19T14:32:24Z</dcterms:modified>
</cp:coreProperties>
</file>